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0a20ab800a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0a20ab800a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09662dab2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09662dab2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09662dab2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09662dab2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90a90c29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90a90c29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0a20ab800a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0a20ab800a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0a20ab800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0a20ab800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09662dab2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09662dab2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09662dab2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09662dab2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0a0be63e2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0a0be63e2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09662dab2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09662dab2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090a90c2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090a90c2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09662dab2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09662dab2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09662dab2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09662dab2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0a20ab800a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0a20ab800a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090a90c2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090a90c2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0a20ab800a_4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0a20ab800a_4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090a90c29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090a90c29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090a90c29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090a90c29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0a20ab800a_4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0a20ab800a_4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0a20ab800a_4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0a20ab800a_4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090a90c29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090a90c29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aitwitch.cha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2.png"/><Relationship Id="rId9"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13.png"/><Relationship Id="rId8"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youtube.com/watch?v=Xqdt6ZKqRDg&amp;pp=ygUfZG91ZyBkb3VnIGJlaW5nIHJvYXN0ZWQgYnkgY2hhdA%3D%3D" TargetMode="Externa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youtu.be/Pc7sarm4uNs?t=357"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Capstone Presentation</a:t>
            </a:r>
            <a:endParaRPr/>
          </a:p>
          <a:p>
            <a:pPr indent="0" lvl="0" marL="0" rtl="0" algn="ctr">
              <a:spcBef>
                <a:spcPts val="0"/>
              </a:spcBef>
              <a:spcAft>
                <a:spcPts val="0"/>
              </a:spcAft>
              <a:buNone/>
            </a:pPr>
            <a:r>
              <a:rPr lang="en"/>
              <a:t>-Max Norris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Expected Outcomes</a:t>
            </a:r>
            <a:endParaRPr/>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Create a AI System that responds in real time to events on the selected screen (Continuously) to mimic a real time “Twitch” chat for small streamers with no people chatting on the stream.</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Response from a big streamer</a:t>
            </a:r>
            <a:endParaRPr/>
          </a:p>
        </p:txBody>
      </p:sp>
      <p:sp>
        <p:nvSpPr>
          <p:cNvPr id="117" name="Google Shape;11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I attempted to get a response from two big streamers (DougDoug, who has made various videos using the chatgpt api to play chess and such, and DarkviperAU, who is a speedrunner who has some really </a:t>
            </a:r>
            <a:r>
              <a:rPr lang="en">
                <a:solidFill>
                  <a:schemeClr val="dk1"/>
                </a:solidFill>
              </a:rPr>
              <a:t>interesting</a:t>
            </a:r>
            <a:r>
              <a:rPr lang="en">
                <a:solidFill>
                  <a:schemeClr val="dk1"/>
                </a:solidFill>
              </a:rPr>
              <a:t> views on ai content and other ideas), but they declined to comment by the time this presentation was due sadlu.</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API Terms and Services</a:t>
            </a:r>
            <a:endParaRPr/>
          </a:p>
        </p:txBody>
      </p:sp>
      <p:sp>
        <p:nvSpPr>
          <p:cNvPr id="123" name="Google Shape;12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100">
                <a:solidFill>
                  <a:schemeClr val="dk1"/>
                </a:solidFill>
              </a:rPr>
              <a:t>Rate limits</a:t>
            </a:r>
            <a:r>
              <a:rPr lang="en" sz="1100">
                <a:solidFill>
                  <a:schemeClr val="dk1"/>
                </a:solidFill>
              </a:rPr>
              <a:t>: Token-based limits on API usage, which vary based on your plan.</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Token usage</a:t>
            </a:r>
            <a:r>
              <a:rPr lang="en" sz="1100">
                <a:solidFill>
                  <a:schemeClr val="dk1"/>
                </a:solidFill>
              </a:rPr>
              <a:t>: Token limits per request, with different models having different capacities.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Content policies</a:t>
            </a:r>
            <a:r>
              <a:rPr lang="en" sz="1100">
                <a:solidFill>
                  <a:schemeClr val="dk1"/>
                </a:solidFill>
              </a:rPr>
              <a:t>: Prohibitions on generating harmful, abusive, misleading, or illegal content.</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Privacy</a:t>
            </a:r>
            <a:r>
              <a:rPr lang="en" sz="1100">
                <a:solidFill>
                  <a:schemeClr val="dk1"/>
                </a:solidFill>
              </a:rPr>
              <a:t>: OpenAI advises against sending personal or sensitive data; logs are retained temporarily.</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Attribution</a:t>
            </a:r>
            <a:r>
              <a:rPr lang="en" sz="1100">
                <a:solidFill>
                  <a:schemeClr val="dk1"/>
                </a:solidFill>
              </a:rPr>
              <a:t>: You must credit OpenAI if you're using the model in public-facing applications.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Ethical considerations</a:t>
            </a:r>
            <a:r>
              <a:rPr lang="en" sz="1100">
                <a:solidFill>
                  <a:schemeClr val="dk1"/>
                </a:solidFill>
              </a:rPr>
              <a:t>: Use responsibly, especially in sensitive domains or high-stakes decisions.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Terms of Service</a:t>
            </a:r>
            <a:r>
              <a:rPr lang="en" sz="1100">
                <a:solidFill>
                  <a:schemeClr val="dk1"/>
                </a:solidFill>
              </a:rPr>
              <a:t>: Ensure compliance with OpenAI’s terms for continued access to the API.</a:t>
            </a:r>
            <a:endParaRPr sz="1100">
              <a:solidFill>
                <a:schemeClr val="dk1"/>
              </a:solidFill>
            </a:endParaRPr>
          </a:p>
          <a:p>
            <a:pPr indent="0" lvl="0" marL="0" rtl="0" algn="l">
              <a:spcBef>
                <a:spcPts val="1200"/>
              </a:spcBef>
              <a:spcAft>
                <a:spcPts val="1200"/>
              </a:spcAft>
              <a:buNone/>
            </a:pPr>
            <a:r>
              <a:t/>
            </a:r>
            <a:endParaRPr b="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in steps</a:t>
            </a:r>
            <a:endParaRPr/>
          </a:p>
        </p:txBody>
      </p:sp>
      <p:sp>
        <p:nvSpPr>
          <p:cNvPr id="129" name="Google Shape;12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20000"/>
          </a:bodyPr>
          <a:lstStyle/>
          <a:p>
            <a:pPr indent="-308610" lvl="0" marL="457200" rtl="0" algn="l">
              <a:spcBef>
                <a:spcPts val="0"/>
              </a:spcBef>
              <a:spcAft>
                <a:spcPts val="0"/>
              </a:spcAft>
              <a:buClr>
                <a:schemeClr val="dk1"/>
              </a:buClr>
              <a:buSzPct val="100000"/>
              <a:buAutoNum type="arabicParenR"/>
            </a:pPr>
            <a:r>
              <a:rPr lang="en">
                <a:solidFill>
                  <a:schemeClr val="dk1"/>
                </a:solidFill>
              </a:rPr>
              <a:t>Generate api tokens</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Write python code to get mic input (Needs various customisation options and features such as noise gate)</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Generate API code to Link ChatGPT To Python code</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Select ChatGPT Model to focus on (I would prefer one main one and one secondary cheaper one myself)</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prompt to setup responses to match input</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Check mic is working then move onto the next thing</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Write an additional </a:t>
            </a:r>
            <a:r>
              <a:rPr lang="en">
                <a:solidFill>
                  <a:schemeClr val="dk1"/>
                </a:solidFill>
              </a:rPr>
              <a:t>section</a:t>
            </a:r>
            <a:r>
              <a:rPr lang="en">
                <a:solidFill>
                  <a:schemeClr val="dk1"/>
                </a:solidFill>
              </a:rPr>
              <a:t> of code so the screen can be scanned and the chat can also react to it (Eg react to subtitles, kills or final race position)</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Get PC Audio input (</a:t>
            </a:r>
            <a:r>
              <a:rPr lang="en">
                <a:solidFill>
                  <a:schemeClr val="dk1"/>
                </a:solidFill>
              </a:rPr>
              <a:t>Different</a:t>
            </a:r>
            <a:r>
              <a:rPr lang="en">
                <a:solidFill>
                  <a:schemeClr val="dk1"/>
                </a:solidFill>
              </a:rPr>
              <a:t> to mic input)</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Design The way to display responses (Compatible to obs) </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Test, Test and Test again, Then Enhance and Test Again</a:t>
            </a:r>
            <a:endParaRPr>
              <a:solidFill>
                <a:schemeClr val="dk1"/>
              </a:solidFill>
            </a:endParaRPr>
          </a:p>
          <a:p>
            <a:pPr indent="-308610" lvl="0" marL="457200" rtl="0" algn="l">
              <a:spcBef>
                <a:spcPts val="0"/>
              </a:spcBef>
              <a:spcAft>
                <a:spcPts val="0"/>
              </a:spcAft>
              <a:buClr>
                <a:schemeClr val="dk1"/>
              </a:buClr>
              <a:buSzPct val="100000"/>
              <a:buAutoNum type="arabicParenR"/>
            </a:pPr>
            <a:r>
              <a:rPr lang="en">
                <a:solidFill>
                  <a:schemeClr val="dk1"/>
                </a:solidFill>
              </a:rPr>
              <a:t>Finalize</a:t>
            </a:r>
            <a:endParaRPr>
              <a:solidFill>
                <a:schemeClr val="dk1"/>
              </a:solidFill>
            </a:endParaRPr>
          </a:p>
          <a:p>
            <a:pPr indent="0" lvl="0" marL="0" rtl="0" algn="l">
              <a:spcBef>
                <a:spcPts val="1200"/>
              </a:spcBef>
              <a:spcAft>
                <a:spcPts val="0"/>
              </a:spcAft>
              <a:buNone/>
            </a:pPr>
            <a:r>
              <a:rPr lang="en">
                <a:solidFill>
                  <a:schemeClr val="dk1"/>
                </a:solidFill>
              </a:rPr>
              <a:t>Extra task</a:t>
            </a:r>
            <a:endParaRPr>
              <a:solidFill>
                <a:schemeClr val="dk1"/>
              </a:solidFill>
            </a:endParaRPr>
          </a:p>
          <a:p>
            <a:pPr indent="0" lvl="0" marL="0" rtl="0" algn="l">
              <a:spcBef>
                <a:spcPts val="1200"/>
              </a:spcBef>
              <a:spcAft>
                <a:spcPts val="1200"/>
              </a:spcAft>
              <a:buNone/>
            </a:pPr>
            <a:r>
              <a:rPr lang="en">
                <a:solidFill>
                  <a:schemeClr val="dk1"/>
                </a:solidFill>
              </a:rPr>
              <a:t>See if I can look at </a:t>
            </a:r>
            <a:r>
              <a:rPr lang="en">
                <a:solidFill>
                  <a:schemeClr val="dk1"/>
                </a:solidFill>
              </a:rPr>
              <a:t>integrating</a:t>
            </a:r>
            <a:r>
              <a:rPr lang="en">
                <a:solidFill>
                  <a:schemeClr val="dk1"/>
                </a:solidFill>
              </a:rPr>
              <a:t> with the actual twitch and youtube api to put the messages directly into the chat, however it may have issues being multiple bots with random names. I also want to look at making possible custom icons before the name, which is not like twitch but like youtube.This will be researched in the background</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6"/>
          <p:cNvPicPr preferRelativeResize="0"/>
          <p:nvPr/>
        </p:nvPicPr>
        <p:blipFill>
          <a:blip r:embed="rId3">
            <a:alphaModFix/>
          </a:blip>
          <a:stretch>
            <a:fillRect/>
          </a:stretch>
        </p:blipFill>
        <p:spPr>
          <a:xfrm>
            <a:off x="98750" y="157150"/>
            <a:ext cx="8990852" cy="46454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7"/>
          <p:cNvSpPr txBox="1"/>
          <p:nvPr>
            <p:ph type="title"/>
          </p:nvPr>
        </p:nvSpPr>
        <p:spPr>
          <a:xfrm>
            <a:off x="64250" y="23225"/>
            <a:ext cx="9037500" cy="5085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Next we will speak about some previous products and software similar to this.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Any Questions so far?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Anything like this before?</a:t>
            </a:r>
            <a:endParaRPr/>
          </a:p>
        </p:txBody>
      </p:sp>
      <p:sp>
        <p:nvSpPr>
          <p:cNvPr id="145" name="Google Shape;14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050">
                <a:solidFill>
                  <a:schemeClr val="dk1"/>
                </a:solidFill>
                <a:latin typeface="Roboto"/>
                <a:ea typeface="Roboto"/>
                <a:cs typeface="Roboto"/>
                <a:sym typeface="Roboto"/>
              </a:rPr>
              <a:t>Ai_licia (this program seems to be like some other programs, an ai based moderator, which is not an ai based stream chat, which is what i am aiming for</a:t>
            </a:r>
            <a:endParaRPr sz="1050">
              <a:solidFill>
                <a:schemeClr val="dk1"/>
              </a:solidFill>
              <a:latin typeface="Roboto"/>
              <a:ea typeface="Roboto"/>
              <a:cs typeface="Roboto"/>
              <a:sym typeface="Roboto"/>
            </a:endParaRPr>
          </a:p>
          <a:p>
            <a:pPr indent="0" lvl="0" marL="0" rtl="0" algn="l">
              <a:spcBef>
                <a:spcPts val="1200"/>
              </a:spcBef>
              <a:spcAft>
                <a:spcPts val="0"/>
              </a:spcAft>
              <a:buNone/>
            </a:pPr>
            <a:r>
              <a:rPr lang="en" sz="1050">
                <a:solidFill>
                  <a:schemeClr val="dk1"/>
                </a:solidFill>
                <a:latin typeface="Roboto"/>
                <a:ea typeface="Roboto"/>
                <a:cs typeface="Roboto"/>
                <a:sym typeface="Roboto"/>
              </a:rPr>
              <a:t>Streamerbot is another program that creates a single chatter, which you link with the twitch api and type in chat as comunication, which </a:t>
            </a:r>
            <a:r>
              <a:rPr lang="en" sz="1050">
                <a:solidFill>
                  <a:schemeClr val="dk1"/>
                </a:solidFill>
                <a:latin typeface="Roboto"/>
                <a:ea typeface="Roboto"/>
                <a:cs typeface="Roboto"/>
                <a:sym typeface="Roboto"/>
              </a:rPr>
              <a:t>different</a:t>
            </a:r>
            <a:r>
              <a:rPr lang="en" sz="1050">
                <a:solidFill>
                  <a:schemeClr val="dk1"/>
                </a:solidFill>
                <a:latin typeface="Roboto"/>
                <a:ea typeface="Roboto"/>
                <a:cs typeface="Roboto"/>
                <a:sym typeface="Roboto"/>
              </a:rPr>
              <a:t> to my idea in a few ways.</a:t>
            </a:r>
            <a:endParaRPr sz="1050">
              <a:solidFill>
                <a:schemeClr val="dk1"/>
              </a:solidFill>
              <a:latin typeface="Roboto"/>
              <a:ea typeface="Roboto"/>
              <a:cs typeface="Roboto"/>
              <a:sym typeface="Roboto"/>
            </a:endParaRPr>
          </a:p>
          <a:p>
            <a:pPr indent="0" lvl="0" marL="0" rtl="0" algn="l">
              <a:spcBef>
                <a:spcPts val="1200"/>
              </a:spcBef>
              <a:spcAft>
                <a:spcPts val="0"/>
              </a:spcAft>
              <a:buNone/>
            </a:pPr>
            <a:r>
              <a:rPr lang="en" sz="1050" u="sng">
                <a:solidFill>
                  <a:schemeClr val="dk1"/>
                </a:solidFill>
                <a:latin typeface="Roboto"/>
                <a:ea typeface="Roboto"/>
                <a:cs typeface="Roboto"/>
                <a:sym typeface="Roboto"/>
                <a:hlinkClick r:id="rId3">
                  <a:extLst>
                    <a:ext uri="{A12FA001-AC4F-418D-AE19-62706E023703}">
                      <ahyp:hlinkClr val="tx"/>
                    </a:ext>
                  </a:extLst>
                </a:hlinkClick>
              </a:rPr>
              <a:t>https://aitwitch.chat/</a:t>
            </a:r>
            <a:r>
              <a:rPr lang="en" sz="1050">
                <a:solidFill>
                  <a:schemeClr val="dk1"/>
                </a:solidFill>
                <a:latin typeface="Roboto"/>
                <a:ea typeface="Roboto"/>
                <a:cs typeface="Roboto"/>
                <a:sym typeface="Roboto"/>
              </a:rPr>
              <a:t> this is an ai chat similar to streamerbot, and faces the same issues</a:t>
            </a:r>
            <a:endParaRPr sz="1050">
              <a:solidFill>
                <a:schemeClr val="dk1"/>
              </a:solidFill>
              <a:latin typeface="Roboto"/>
              <a:ea typeface="Roboto"/>
              <a:cs typeface="Roboto"/>
              <a:sym typeface="Roboto"/>
            </a:endParaRPr>
          </a:p>
          <a:p>
            <a:pPr indent="0" lvl="0" marL="0" rtl="0" algn="l">
              <a:spcBef>
                <a:spcPts val="1200"/>
              </a:spcBef>
              <a:spcAft>
                <a:spcPts val="0"/>
              </a:spcAft>
              <a:buNone/>
            </a:pPr>
            <a:r>
              <a:t/>
            </a:r>
            <a:endParaRPr sz="1050">
              <a:solidFill>
                <a:schemeClr val="dk1"/>
              </a:solidFill>
              <a:latin typeface="Roboto"/>
              <a:ea typeface="Roboto"/>
              <a:cs typeface="Roboto"/>
              <a:sym typeface="Roboto"/>
            </a:endParaRPr>
          </a:p>
          <a:p>
            <a:pPr indent="0" lvl="0" marL="0" rtl="0" algn="l">
              <a:spcBef>
                <a:spcPts val="1200"/>
              </a:spcBef>
              <a:spcAft>
                <a:spcPts val="0"/>
              </a:spcAft>
              <a:buNone/>
            </a:pPr>
            <a:r>
              <a:t/>
            </a:r>
            <a:endParaRPr sz="1050">
              <a:solidFill>
                <a:schemeClr val="dk1"/>
              </a:solidFill>
              <a:latin typeface="Roboto"/>
              <a:ea typeface="Roboto"/>
              <a:cs typeface="Roboto"/>
              <a:sym typeface="Roboto"/>
            </a:endParaRPr>
          </a:p>
          <a:p>
            <a:pPr indent="0" lvl="0" marL="0" rtl="0" algn="l">
              <a:spcBef>
                <a:spcPts val="1200"/>
              </a:spcBef>
              <a:spcAft>
                <a:spcPts val="0"/>
              </a:spcAft>
              <a:buNone/>
            </a:pPr>
            <a:r>
              <a:rPr lang="en" sz="1050">
                <a:solidFill>
                  <a:schemeClr val="dk1"/>
                </a:solidFill>
                <a:latin typeface="Roboto"/>
                <a:ea typeface="Roboto"/>
                <a:cs typeface="Roboto"/>
                <a:sym typeface="Roboto"/>
              </a:rPr>
              <a:t>As you can see there is multiple bots doing multiple things, but they all work directly with twitch or youtube using apis, </a:t>
            </a:r>
            <a:endParaRPr sz="1050">
              <a:solidFill>
                <a:schemeClr val="dk1"/>
              </a:solidFill>
              <a:latin typeface="Roboto"/>
              <a:ea typeface="Roboto"/>
              <a:cs typeface="Roboto"/>
              <a:sym typeface="Roboto"/>
            </a:endParaRPr>
          </a:p>
          <a:p>
            <a:pPr indent="0" lvl="0" marL="0" rtl="0" algn="l">
              <a:spcBef>
                <a:spcPts val="1200"/>
              </a:spcBef>
              <a:spcAft>
                <a:spcPts val="0"/>
              </a:spcAft>
              <a:buNone/>
            </a:pPr>
            <a:r>
              <a:rPr lang="en" sz="1050">
                <a:solidFill>
                  <a:schemeClr val="dk1"/>
                </a:solidFill>
                <a:latin typeface="Roboto"/>
                <a:ea typeface="Roboto"/>
                <a:cs typeface="Roboto"/>
                <a:sym typeface="Roboto"/>
              </a:rPr>
              <a:t>whereas with my project, I plan to use the streamers mic, game audio, and even the actual contents of the monitor (Selected by user) which makes proper and custom real time responses, which is brand new concept, done in a </a:t>
            </a:r>
            <a:r>
              <a:rPr lang="en" sz="1050">
                <a:solidFill>
                  <a:schemeClr val="dk1"/>
                </a:solidFill>
                <a:latin typeface="Roboto"/>
                <a:ea typeface="Roboto"/>
                <a:cs typeface="Roboto"/>
                <a:sym typeface="Roboto"/>
              </a:rPr>
              <a:t>different</a:t>
            </a:r>
            <a:r>
              <a:rPr lang="en" sz="1050">
                <a:solidFill>
                  <a:schemeClr val="dk1"/>
                </a:solidFill>
                <a:latin typeface="Roboto"/>
                <a:ea typeface="Roboto"/>
                <a:cs typeface="Roboto"/>
                <a:sym typeface="Roboto"/>
              </a:rPr>
              <a:t> way, hosted on the “Streamer’s” computer.</a:t>
            </a:r>
            <a:endParaRPr sz="1050">
              <a:solidFill>
                <a:schemeClr val="dk1"/>
              </a:solidFill>
              <a:latin typeface="Roboto"/>
              <a:ea typeface="Roboto"/>
              <a:cs typeface="Roboto"/>
              <a:sym typeface="Roboto"/>
            </a:endParaRPr>
          </a:p>
          <a:p>
            <a:pPr indent="0" lvl="0" marL="0" rtl="0" algn="l">
              <a:spcBef>
                <a:spcPts val="1200"/>
              </a:spcBef>
              <a:spcAft>
                <a:spcPts val="0"/>
              </a:spcAft>
              <a:buNone/>
            </a:pPr>
            <a:r>
              <a:rPr lang="en" sz="1050">
                <a:solidFill>
                  <a:schemeClr val="dk1"/>
                </a:solidFill>
                <a:latin typeface="Roboto"/>
                <a:ea typeface="Roboto"/>
                <a:cs typeface="Roboto"/>
                <a:sym typeface="Roboto"/>
              </a:rPr>
              <a:t>This could also be used as live presentation feedback for practice and other useful applications. </a:t>
            </a:r>
            <a:endParaRPr sz="1050">
              <a:solidFill>
                <a:schemeClr val="dk1"/>
              </a:solidFill>
              <a:latin typeface="Roboto"/>
              <a:ea typeface="Roboto"/>
              <a:cs typeface="Roboto"/>
              <a:sym typeface="Roboto"/>
            </a:endParaRPr>
          </a:p>
          <a:p>
            <a:pPr indent="0" lvl="0" marL="0" rtl="0" algn="l">
              <a:spcBef>
                <a:spcPts val="1200"/>
              </a:spcBef>
              <a:spcAft>
                <a:spcPts val="1200"/>
              </a:spcAft>
              <a:buNone/>
            </a:pPr>
            <a:r>
              <a:t/>
            </a:r>
            <a:endParaRPr sz="1050">
              <a:solidFill>
                <a:schemeClr val="dk1"/>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 we need?</a:t>
            </a:r>
            <a:endParaRPr/>
          </a:p>
        </p:txBody>
      </p:sp>
      <p:sp>
        <p:nvSpPr>
          <p:cNvPr id="151" name="Google Shape;15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Mic Input = Speech </a:t>
            </a:r>
            <a:r>
              <a:rPr lang="en">
                <a:solidFill>
                  <a:schemeClr val="dk1"/>
                </a:solidFill>
              </a:rPr>
              <a:t>recognition</a:t>
            </a:r>
            <a:r>
              <a:rPr lang="en">
                <a:solidFill>
                  <a:schemeClr val="dk1"/>
                </a:solidFill>
              </a:rPr>
              <a:t>? What Package? (PyAudio most likley)</a:t>
            </a:r>
            <a:endParaRPr>
              <a:solidFill>
                <a:schemeClr val="dk1"/>
              </a:solidFill>
            </a:endParaRPr>
          </a:p>
          <a:p>
            <a:pPr indent="0" lvl="0" marL="0" rtl="0" algn="l">
              <a:spcBef>
                <a:spcPts val="1200"/>
              </a:spcBef>
              <a:spcAft>
                <a:spcPts val="0"/>
              </a:spcAft>
              <a:buNone/>
            </a:pPr>
            <a:r>
              <a:rPr lang="en">
                <a:solidFill>
                  <a:schemeClr val="dk1"/>
                </a:solidFill>
              </a:rPr>
              <a:t>Screen reading = Using GPT4 - Vision?</a:t>
            </a:r>
            <a:endParaRPr>
              <a:solidFill>
                <a:schemeClr val="dk1"/>
              </a:solidFill>
            </a:endParaRPr>
          </a:p>
          <a:p>
            <a:pPr indent="0" lvl="0" marL="0" rtl="0" algn="l">
              <a:spcBef>
                <a:spcPts val="1200"/>
              </a:spcBef>
              <a:spcAft>
                <a:spcPts val="0"/>
              </a:spcAft>
              <a:buNone/>
            </a:pPr>
            <a:r>
              <a:rPr lang="en">
                <a:solidFill>
                  <a:schemeClr val="dk1"/>
                </a:solidFill>
              </a:rPr>
              <a:t>API Key = ChatGPT Key</a:t>
            </a:r>
            <a:endParaRPr>
              <a:solidFill>
                <a:schemeClr val="dk1"/>
              </a:solidFill>
            </a:endParaRPr>
          </a:p>
          <a:p>
            <a:pPr indent="0" lvl="0" marL="0" rtl="0" algn="l">
              <a:spcBef>
                <a:spcPts val="1200"/>
              </a:spcBef>
              <a:spcAft>
                <a:spcPts val="0"/>
              </a:spcAft>
              <a:buNone/>
            </a:pPr>
            <a:r>
              <a:rPr lang="en">
                <a:solidFill>
                  <a:schemeClr val="dk1"/>
                </a:solidFill>
              </a:rPr>
              <a:t>Audio Input = PyAudio</a:t>
            </a:r>
            <a:endParaRPr>
              <a:solidFill>
                <a:schemeClr val="dk1"/>
              </a:solidFill>
            </a:endParaRPr>
          </a:p>
          <a:p>
            <a:pPr indent="0" lvl="0" marL="0" rtl="0" algn="l">
              <a:spcBef>
                <a:spcPts val="1200"/>
              </a:spcBef>
              <a:spcAft>
                <a:spcPts val="1200"/>
              </a:spcAft>
              <a:buNone/>
            </a:pPr>
            <a:r>
              <a:rPr lang="en">
                <a:solidFill>
                  <a:schemeClr val="dk1"/>
                </a:solidFill>
              </a:rPr>
              <a:t>Output Display = Undecided, see next slide</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194575" y="369300"/>
            <a:ext cx="259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concept</a:t>
            </a:r>
            <a:endParaRPr/>
          </a:p>
        </p:txBody>
      </p:sp>
      <p:pic>
        <p:nvPicPr>
          <p:cNvPr id="157" name="Google Shape;157;p30"/>
          <p:cNvPicPr preferRelativeResize="0"/>
          <p:nvPr/>
        </p:nvPicPr>
        <p:blipFill>
          <a:blip r:embed="rId3">
            <a:alphaModFix/>
          </a:blip>
          <a:stretch>
            <a:fillRect/>
          </a:stretch>
        </p:blipFill>
        <p:spPr>
          <a:xfrm>
            <a:off x="152400" y="1170125"/>
            <a:ext cx="5574774" cy="3820974"/>
          </a:xfrm>
          <a:prstGeom prst="rect">
            <a:avLst/>
          </a:prstGeom>
          <a:noFill/>
          <a:ln>
            <a:noFill/>
          </a:ln>
        </p:spPr>
      </p:pic>
      <p:pic>
        <p:nvPicPr>
          <p:cNvPr id="158" name="Google Shape;158;p30"/>
          <p:cNvPicPr preferRelativeResize="0"/>
          <p:nvPr/>
        </p:nvPicPr>
        <p:blipFill rotWithShape="1">
          <a:blip r:embed="rId4">
            <a:alphaModFix/>
          </a:blip>
          <a:srcRect b="7941" l="14194" r="15078" t="50933"/>
          <a:stretch/>
        </p:blipFill>
        <p:spPr>
          <a:xfrm>
            <a:off x="3356525" y="1674754"/>
            <a:ext cx="218451" cy="191997"/>
          </a:xfrm>
          <a:prstGeom prst="rect">
            <a:avLst/>
          </a:prstGeom>
          <a:noFill/>
          <a:ln>
            <a:noFill/>
          </a:ln>
        </p:spPr>
      </p:pic>
      <p:pic>
        <p:nvPicPr>
          <p:cNvPr id="159" name="Google Shape;159;p30"/>
          <p:cNvPicPr preferRelativeResize="0"/>
          <p:nvPr/>
        </p:nvPicPr>
        <p:blipFill rotWithShape="1">
          <a:blip r:embed="rId4">
            <a:alphaModFix/>
          </a:blip>
          <a:srcRect b="57671" l="13455" r="22318" t="0"/>
          <a:stretch/>
        </p:blipFill>
        <p:spPr>
          <a:xfrm>
            <a:off x="3359538" y="2127375"/>
            <a:ext cx="212429" cy="211618"/>
          </a:xfrm>
          <a:prstGeom prst="rect">
            <a:avLst/>
          </a:prstGeom>
          <a:noFill/>
          <a:ln>
            <a:noFill/>
          </a:ln>
        </p:spPr>
      </p:pic>
      <p:pic>
        <p:nvPicPr>
          <p:cNvPr id="160" name="Google Shape;160;p30"/>
          <p:cNvPicPr preferRelativeResize="0"/>
          <p:nvPr/>
        </p:nvPicPr>
        <p:blipFill rotWithShape="1">
          <a:blip r:embed="rId5">
            <a:alphaModFix/>
          </a:blip>
          <a:srcRect b="13832" l="5404" r="16385" t="4892"/>
          <a:stretch/>
        </p:blipFill>
        <p:spPr>
          <a:xfrm>
            <a:off x="4080925" y="1674750"/>
            <a:ext cx="1310800" cy="768200"/>
          </a:xfrm>
          <a:prstGeom prst="rect">
            <a:avLst/>
          </a:prstGeom>
          <a:noFill/>
          <a:ln>
            <a:noFill/>
          </a:ln>
        </p:spPr>
      </p:pic>
      <p:sp>
        <p:nvSpPr>
          <p:cNvPr id="161" name="Google Shape;161;p30"/>
          <p:cNvSpPr txBox="1"/>
          <p:nvPr/>
        </p:nvSpPr>
        <p:spPr>
          <a:xfrm>
            <a:off x="232925" y="1170125"/>
            <a:ext cx="3123600" cy="29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rPr>
              <a:t>AI CHAT SETTINGS</a:t>
            </a:r>
            <a:endParaRPr sz="1200">
              <a:solidFill>
                <a:schemeClr val="lt1"/>
              </a:solidFill>
            </a:endParaRPr>
          </a:p>
        </p:txBody>
      </p:sp>
      <p:sp>
        <p:nvSpPr>
          <p:cNvPr id="162" name="Google Shape;162;p30"/>
          <p:cNvSpPr txBox="1"/>
          <p:nvPr/>
        </p:nvSpPr>
        <p:spPr>
          <a:xfrm>
            <a:off x="311700" y="1590800"/>
            <a:ext cx="2684700" cy="331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rPr>
              <a:t>Set Mic Input?</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Set Screen To View?</a:t>
            </a:r>
            <a:br>
              <a:rPr lang="en" sz="1100">
                <a:solidFill>
                  <a:schemeClr val="dk2"/>
                </a:solidFill>
              </a:rPr>
            </a:b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Set Audio Input (monitor, not Mic)?</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Set Message amount (</a:t>
            </a:r>
            <a:r>
              <a:rPr lang="en" sz="1100">
                <a:solidFill>
                  <a:schemeClr val="dk2"/>
                </a:solidFill>
              </a:rPr>
              <a:t>Character</a:t>
            </a:r>
            <a:r>
              <a:rPr lang="en" sz="1100">
                <a:solidFill>
                  <a:schemeClr val="dk2"/>
                </a:solidFill>
              </a:rPr>
              <a:t> Limit)?</a:t>
            </a:r>
            <a:br>
              <a:rPr lang="en" sz="1100">
                <a:solidFill>
                  <a:schemeClr val="dk2"/>
                </a:solidFill>
              </a:rPr>
            </a:b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Set Stream Title Input?</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Set Stream chat settings</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t/>
            </a:r>
            <a:endParaRPr sz="1100">
              <a:solidFill>
                <a:schemeClr val="dk2"/>
              </a:solidFill>
            </a:endParaRPr>
          </a:p>
          <a:p>
            <a:pPr indent="0" lvl="0" marL="0" rtl="0" algn="l">
              <a:spcBef>
                <a:spcPts val="0"/>
              </a:spcBef>
              <a:spcAft>
                <a:spcPts val="0"/>
              </a:spcAft>
              <a:buNone/>
            </a:pPr>
            <a:r>
              <a:rPr lang="en" sz="1100">
                <a:solidFill>
                  <a:schemeClr val="dk2"/>
                </a:solidFill>
              </a:rPr>
              <a:t>Click to modify text design</a:t>
            </a:r>
            <a:endParaRPr sz="1100">
              <a:solidFill>
                <a:schemeClr val="dk2"/>
              </a:solidFill>
            </a:endParaRPr>
          </a:p>
        </p:txBody>
      </p:sp>
      <p:pic>
        <p:nvPicPr>
          <p:cNvPr id="163" name="Google Shape;163;p30"/>
          <p:cNvPicPr preferRelativeResize="0"/>
          <p:nvPr/>
        </p:nvPicPr>
        <p:blipFill rotWithShape="1">
          <a:blip r:embed="rId4">
            <a:alphaModFix/>
          </a:blip>
          <a:srcRect b="7941" l="14194" r="15078" t="50933"/>
          <a:stretch/>
        </p:blipFill>
        <p:spPr>
          <a:xfrm>
            <a:off x="3356538" y="2666529"/>
            <a:ext cx="218451" cy="191997"/>
          </a:xfrm>
          <a:prstGeom prst="rect">
            <a:avLst/>
          </a:prstGeom>
          <a:noFill/>
          <a:ln>
            <a:noFill/>
          </a:ln>
        </p:spPr>
      </p:pic>
      <p:pic>
        <p:nvPicPr>
          <p:cNvPr id="164" name="Google Shape;164;p30"/>
          <p:cNvPicPr preferRelativeResize="0"/>
          <p:nvPr/>
        </p:nvPicPr>
        <p:blipFill rotWithShape="1">
          <a:blip r:embed="rId5">
            <a:alphaModFix/>
          </a:blip>
          <a:srcRect b="13832" l="5404" r="16385" t="4892"/>
          <a:stretch/>
        </p:blipFill>
        <p:spPr>
          <a:xfrm>
            <a:off x="4099175" y="2666525"/>
            <a:ext cx="1310800" cy="768200"/>
          </a:xfrm>
          <a:prstGeom prst="rect">
            <a:avLst/>
          </a:prstGeom>
          <a:noFill/>
          <a:ln>
            <a:noFill/>
          </a:ln>
        </p:spPr>
      </p:pic>
      <p:pic>
        <p:nvPicPr>
          <p:cNvPr id="165" name="Google Shape;165;p30"/>
          <p:cNvPicPr preferRelativeResize="0"/>
          <p:nvPr/>
        </p:nvPicPr>
        <p:blipFill rotWithShape="1">
          <a:blip r:embed="rId6">
            <a:alphaModFix/>
          </a:blip>
          <a:srcRect b="38762" l="12523" r="12350" t="37179"/>
          <a:stretch/>
        </p:blipFill>
        <p:spPr>
          <a:xfrm>
            <a:off x="2213575" y="4126850"/>
            <a:ext cx="1145974" cy="321250"/>
          </a:xfrm>
          <a:prstGeom prst="rect">
            <a:avLst/>
          </a:prstGeom>
          <a:noFill/>
          <a:ln>
            <a:noFill/>
          </a:ln>
        </p:spPr>
      </p:pic>
      <p:pic>
        <p:nvPicPr>
          <p:cNvPr id="166" name="Google Shape;166;p30"/>
          <p:cNvPicPr preferRelativeResize="0"/>
          <p:nvPr/>
        </p:nvPicPr>
        <p:blipFill rotWithShape="1">
          <a:blip r:embed="rId6">
            <a:alphaModFix/>
          </a:blip>
          <a:srcRect b="38762" l="12523" r="12350" t="37179"/>
          <a:stretch/>
        </p:blipFill>
        <p:spPr>
          <a:xfrm>
            <a:off x="2213575" y="4583050"/>
            <a:ext cx="1145974" cy="321250"/>
          </a:xfrm>
          <a:prstGeom prst="rect">
            <a:avLst/>
          </a:prstGeom>
          <a:noFill/>
          <a:ln>
            <a:noFill/>
          </a:ln>
        </p:spPr>
      </p:pic>
      <p:pic>
        <p:nvPicPr>
          <p:cNvPr id="167" name="Google Shape;167;p30"/>
          <p:cNvPicPr preferRelativeResize="0"/>
          <p:nvPr/>
        </p:nvPicPr>
        <p:blipFill rotWithShape="1">
          <a:blip r:embed="rId7">
            <a:alphaModFix/>
          </a:blip>
          <a:srcRect b="23529" l="7606" r="7784" t="24032"/>
          <a:stretch/>
        </p:blipFill>
        <p:spPr>
          <a:xfrm>
            <a:off x="363200" y="3926800"/>
            <a:ext cx="1563750" cy="228500"/>
          </a:xfrm>
          <a:prstGeom prst="rect">
            <a:avLst/>
          </a:prstGeom>
          <a:noFill/>
          <a:ln>
            <a:noFill/>
          </a:ln>
        </p:spPr>
      </p:pic>
      <p:pic>
        <p:nvPicPr>
          <p:cNvPr id="168" name="Google Shape;168;p30"/>
          <p:cNvPicPr preferRelativeResize="0"/>
          <p:nvPr/>
        </p:nvPicPr>
        <p:blipFill rotWithShape="1">
          <a:blip r:embed="rId7">
            <a:alphaModFix/>
          </a:blip>
          <a:srcRect b="23529" l="7606" r="7784" t="24032"/>
          <a:stretch/>
        </p:blipFill>
        <p:spPr>
          <a:xfrm>
            <a:off x="363200" y="3434725"/>
            <a:ext cx="1563750" cy="228500"/>
          </a:xfrm>
          <a:prstGeom prst="rect">
            <a:avLst/>
          </a:prstGeom>
          <a:noFill/>
          <a:ln>
            <a:noFill/>
          </a:ln>
        </p:spPr>
      </p:pic>
      <p:pic>
        <p:nvPicPr>
          <p:cNvPr id="169" name="Google Shape;169;p30"/>
          <p:cNvPicPr preferRelativeResize="0"/>
          <p:nvPr/>
        </p:nvPicPr>
        <p:blipFill rotWithShape="1">
          <a:blip r:embed="rId4">
            <a:alphaModFix/>
          </a:blip>
          <a:srcRect b="7941" l="14194" r="15078" t="50933"/>
          <a:stretch/>
        </p:blipFill>
        <p:spPr>
          <a:xfrm>
            <a:off x="3356513" y="3151554"/>
            <a:ext cx="218451" cy="191997"/>
          </a:xfrm>
          <a:prstGeom prst="rect">
            <a:avLst/>
          </a:prstGeom>
          <a:noFill/>
          <a:ln>
            <a:noFill/>
          </a:ln>
        </p:spPr>
      </p:pic>
      <p:pic>
        <p:nvPicPr>
          <p:cNvPr id="170" name="Google Shape;170;p30"/>
          <p:cNvPicPr preferRelativeResize="0"/>
          <p:nvPr/>
        </p:nvPicPr>
        <p:blipFill rotWithShape="1">
          <a:blip r:embed="rId4">
            <a:alphaModFix/>
          </a:blip>
          <a:srcRect b="7941" l="14194" r="15078" t="50933"/>
          <a:stretch/>
        </p:blipFill>
        <p:spPr>
          <a:xfrm>
            <a:off x="3356538" y="3658304"/>
            <a:ext cx="218451" cy="191997"/>
          </a:xfrm>
          <a:prstGeom prst="rect">
            <a:avLst/>
          </a:prstGeom>
          <a:noFill/>
          <a:ln>
            <a:noFill/>
          </a:ln>
        </p:spPr>
      </p:pic>
      <p:pic>
        <p:nvPicPr>
          <p:cNvPr id="171" name="Google Shape;171;p30"/>
          <p:cNvPicPr preferRelativeResize="0"/>
          <p:nvPr/>
        </p:nvPicPr>
        <p:blipFill>
          <a:blip r:embed="rId8">
            <a:alphaModFix/>
          </a:blip>
          <a:stretch>
            <a:fillRect/>
          </a:stretch>
        </p:blipFill>
        <p:spPr>
          <a:xfrm>
            <a:off x="3575000" y="4536250"/>
            <a:ext cx="390948" cy="390948"/>
          </a:xfrm>
          <a:prstGeom prst="rect">
            <a:avLst/>
          </a:prstGeom>
          <a:noFill/>
          <a:ln>
            <a:noFill/>
          </a:ln>
        </p:spPr>
      </p:pic>
      <p:pic>
        <p:nvPicPr>
          <p:cNvPr id="172" name="Google Shape;172;p30"/>
          <p:cNvPicPr preferRelativeResize="0"/>
          <p:nvPr/>
        </p:nvPicPr>
        <p:blipFill>
          <a:blip r:embed="rId9">
            <a:alphaModFix/>
          </a:blip>
          <a:stretch>
            <a:fillRect/>
          </a:stretch>
        </p:blipFill>
        <p:spPr>
          <a:xfrm>
            <a:off x="6395900" y="226350"/>
            <a:ext cx="2287550" cy="4764750"/>
          </a:xfrm>
          <a:prstGeom prst="rect">
            <a:avLst/>
          </a:prstGeom>
          <a:noFill/>
          <a:ln>
            <a:noFill/>
          </a:ln>
        </p:spPr>
      </p:pic>
      <p:sp>
        <p:nvSpPr>
          <p:cNvPr id="173" name="Google Shape;173;p30"/>
          <p:cNvSpPr txBox="1"/>
          <p:nvPr/>
        </p:nvSpPr>
        <p:spPr>
          <a:xfrm>
            <a:off x="6418900" y="1140450"/>
            <a:ext cx="2242200" cy="3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FF00"/>
                </a:solidFill>
              </a:rPr>
              <a:t>User1:</a:t>
            </a:r>
            <a:r>
              <a:rPr lang="en" sz="1300">
                <a:solidFill>
                  <a:schemeClr val="lt1"/>
                </a:solidFill>
              </a:rPr>
              <a:t> This is so poggers</a:t>
            </a:r>
            <a:endParaRPr sz="1300">
              <a:solidFill>
                <a:schemeClr val="lt1"/>
              </a:solidFill>
            </a:endParaRPr>
          </a:p>
          <a:p>
            <a:pPr indent="0" lvl="0" marL="0" rtl="0" algn="l">
              <a:spcBef>
                <a:spcPts val="0"/>
              </a:spcBef>
              <a:spcAft>
                <a:spcPts val="0"/>
              </a:spcAft>
              <a:buNone/>
            </a:pPr>
            <a:r>
              <a:rPr lang="en" sz="1300">
                <a:solidFill>
                  <a:schemeClr val="accent1"/>
                </a:solidFill>
              </a:rPr>
              <a:t>User2:</a:t>
            </a:r>
            <a:r>
              <a:rPr lang="en" sz="1300">
                <a:solidFill>
                  <a:schemeClr val="lt1"/>
                </a:solidFill>
              </a:rPr>
              <a:t> I’ve seen better</a:t>
            </a:r>
            <a:endParaRPr sz="1300">
              <a:solidFill>
                <a:schemeClr val="lt1"/>
              </a:solidFill>
            </a:endParaRPr>
          </a:p>
          <a:p>
            <a:pPr indent="0" lvl="0" marL="0" rtl="0" algn="l">
              <a:spcBef>
                <a:spcPts val="0"/>
              </a:spcBef>
              <a:spcAft>
                <a:spcPts val="0"/>
              </a:spcAft>
              <a:buNone/>
            </a:pPr>
            <a:r>
              <a:rPr lang="en" sz="1300">
                <a:solidFill>
                  <a:srgbClr val="00FF00"/>
                </a:solidFill>
              </a:rPr>
              <a:t>User3:</a:t>
            </a:r>
            <a:r>
              <a:rPr lang="en" sz="1300">
                <a:solidFill>
                  <a:schemeClr val="lt1"/>
                </a:solidFill>
              </a:rPr>
              <a:t> what game is this?</a:t>
            </a:r>
            <a:endParaRPr sz="1300">
              <a:solidFill>
                <a:schemeClr val="lt1"/>
              </a:solidFill>
            </a:endParaRPr>
          </a:p>
          <a:p>
            <a:pPr indent="0" lvl="0" marL="0" rtl="0" algn="l">
              <a:spcBef>
                <a:spcPts val="0"/>
              </a:spcBef>
              <a:spcAft>
                <a:spcPts val="0"/>
              </a:spcAft>
              <a:buNone/>
            </a:pPr>
            <a:r>
              <a:rPr lang="en" sz="1300">
                <a:solidFill>
                  <a:srgbClr val="9900FF"/>
                </a:solidFill>
              </a:rPr>
              <a:t>User4:</a:t>
            </a:r>
            <a:r>
              <a:rPr lang="en" sz="1300">
                <a:solidFill>
                  <a:schemeClr val="lt1"/>
                </a:solidFill>
              </a:rPr>
              <a:t> still poggers</a:t>
            </a:r>
            <a:endParaRPr sz="1300">
              <a:solidFill>
                <a:schemeClr val="lt1"/>
              </a:solidFill>
            </a:endParaRPr>
          </a:p>
          <a:p>
            <a:pPr indent="0" lvl="0" marL="0" rtl="0" algn="l">
              <a:spcBef>
                <a:spcPts val="0"/>
              </a:spcBef>
              <a:spcAft>
                <a:spcPts val="0"/>
              </a:spcAft>
              <a:buNone/>
            </a:pPr>
            <a:r>
              <a:rPr lang="en" sz="1300">
                <a:solidFill>
                  <a:srgbClr val="00FF00"/>
                </a:solidFill>
              </a:rPr>
              <a:t>User5: </a:t>
            </a:r>
            <a:r>
              <a:rPr lang="en" sz="1300">
                <a:solidFill>
                  <a:schemeClr val="lt1"/>
                </a:solidFill>
              </a:rPr>
              <a:t>oops (Skull Emoji)</a:t>
            </a:r>
            <a:endParaRPr sz="1300">
              <a:solidFill>
                <a:schemeClr val="lt1"/>
              </a:solidFill>
            </a:endParaRPr>
          </a:p>
          <a:p>
            <a:pPr indent="0" lvl="0" marL="0" rtl="0" algn="l">
              <a:spcBef>
                <a:spcPts val="0"/>
              </a:spcBef>
              <a:spcAft>
                <a:spcPts val="0"/>
              </a:spcAft>
              <a:buNone/>
            </a:pPr>
            <a:r>
              <a:rPr lang="en" sz="1300">
                <a:solidFill>
                  <a:srgbClr val="00FF00"/>
                </a:solidFill>
              </a:rPr>
              <a:t>User3:</a:t>
            </a:r>
            <a:r>
              <a:rPr lang="en" sz="1300">
                <a:solidFill>
                  <a:schemeClr val="lt1"/>
                </a:solidFill>
              </a:rPr>
              <a:t> Love this game</a:t>
            </a:r>
            <a:endParaRPr sz="1300">
              <a:solidFill>
                <a:schemeClr val="lt1"/>
              </a:solidFill>
            </a:endParaRPr>
          </a:p>
          <a:p>
            <a:pPr indent="0" lvl="0" marL="0" rtl="0" algn="l">
              <a:spcBef>
                <a:spcPts val="0"/>
              </a:spcBef>
              <a:spcAft>
                <a:spcPts val="0"/>
              </a:spcAft>
              <a:buNone/>
            </a:pPr>
            <a:r>
              <a:t/>
            </a:r>
            <a:endParaRPr sz="13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One main issue is </a:t>
            </a:r>
            <a:r>
              <a:rPr lang="en"/>
              <a:t>deciding how to display output</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solidFill>
                  <a:schemeClr val="dk1"/>
                </a:solidFill>
              </a:rPr>
              <a:t>Here are some </a:t>
            </a:r>
            <a:r>
              <a:rPr lang="en">
                <a:solidFill>
                  <a:schemeClr val="dk1"/>
                </a:solidFill>
              </a:rPr>
              <a:t>conceptual</a:t>
            </a:r>
            <a:r>
              <a:rPr lang="en">
                <a:solidFill>
                  <a:schemeClr val="dk1"/>
                </a:solidFill>
              </a:rPr>
              <a:t> main ideas before researching</a:t>
            </a:r>
            <a:endParaRPr>
              <a:solidFill>
                <a:schemeClr val="dk1"/>
              </a:solidFill>
            </a:endParaRPr>
          </a:p>
          <a:p>
            <a:pPr indent="-334327" lvl="0" marL="457200" rtl="0" algn="l">
              <a:spcBef>
                <a:spcPts val="1200"/>
              </a:spcBef>
              <a:spcAft>
                <a:spcPts val="0"/>
              </a:spcAft>
              <a:buClr>
                <a:schemeClr val="dk1"/>
              </a:buClr>
              <a:buSzPct val="100000"/>
              <a:buAutoNum type="arabicParenR"/>
            </a:pPr>
            <a:r>
              <a:rPr lang="en">
                <a:solidFill>
                  <a:schemeClr val="dk1"/>
                </a:solidFill>
              </a:rPr>
              <a:t>CMD (Can be customised </a:t>
            </a:r>
            <a:r>
              <a:rPr lang="en">
                <a:solidFill>
                  <a:schemeClr val="dk1"/>
                </a:solidFill>
              </a:rPr>
              <a:t>easily</a:t>
            </a:r>
            <a:r>
              <a:rPr lang="en">
                <a:solidFill>
                  <a:schemeClr val="dk1"/>
                </a:solidFill>
              </a:rPr>
              <a:t> enough, but is in the cmd so good as a last resort)</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Reading and writing to a file (reliable but slow and </a:t>
            </a:r>
            <a:r>
              <a:rPr lang="en">
                <a:solidFill>
                  <a:schemeClr val="dk1"/>
                </a:solidFill>
              </a:rPr>
              <a:t>inefficient</a:t>
            </a:r>
            <a:r>
              <a:rPr lang="en">
                <a:solidFill>
                  <a:schemeClr val="dk1"/>
                </a:solidFill>
              </a:rPr>
              <a:t>)</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Basic python output (Too simple but alright as a backup)</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Webpage source (Could be good but have to reload webpage Repeatably)</a:t>
            </a:r>
            <a:endParaRPr>
              <a:solidFill>
                <a:schemeClr val="dk1"/>
              </a:solidFill>
            </a:endParaRPr>
          </a:p>
          <a:p>
            <a:pPr indent="0" lvl="0" marL="0" rtl="0" algn="l">
              <a:spcBef>
                <a:spcPts val="1200"/>
              </a:spcBef>
              <a:spcAft>
                <a:spcPts val="0"/>
              </a:spcAft>
              <a:buNone/>
            </a:pPr>
            <a:r>
              <a:rPr lang="en">
                <a:solidFill>
                  <a:schemeClr val="dk1"/>
                </a:solidFill>
              </a:rPr>
              <a:t>Here are some other ideas that I plan to look into as alternatives to the </a:t>
            </a:r>
            <a:r>
              <a:rPr lang="en">
                <a:solidFill>
                  <a:schemeClr val="dk1"/>
                </a:solidFill>
              </a:rPr>
              <a:t>previous</a:t>
            </a:r>
            <a:r>
              <a:rPr lang="en">
                <a:solidFill>
                  <a:schemeClr val="dk1"/>
                </a:solidFill>
              </a:rPr>
              <a:t> </a:t>
            </a:r>
            <a:r>
              <a:rPr lang="en">
                <a:solidFill>
                  <a:schemeClr val="dk1"/>
                </a:solidFill>
              </a:rPr>
              <a:t>potential</a:t>
            </a:r>
            <a:r>
              <a:rPr lang="en">
                <a:solidFill>
                  <a:schemeClr val="dk1"/>
                </a:solidFill>
              </a:rPr>
              <a:t> ideas.</a:t>
            </a:r>
            <a:endParaRPr>
              <a:solidFill>
                <a:schemeClr val="dk1"/>
              </a:solidFill>
            </a:endParaRPr>
          </a:p>
          <a:p>
            <a:pPr indent="-334327" lvl="0" marL="457200" rtl="0" algn="l">
              <a:spcBef>
                <a:spcPts val="1200"/>
              </a:spcBef>
              <a:spcAft>
                <a:spcPts val="0"/>
              </a:spcAft>
              <a:buClr>
                <a:schemeClr val="dk1"/>
              </a:buClr>
              <a:buSzPct val="100000"/>
              <a:buAutoNum type="arabicParenR"/>
            </a:pPr>
            <a:r>
              <a:rPr lang="en">
                <a:solidFill>
                  <a:schemeClr val="dk1"/>
                </a:solidFill>
              </a:rPr>
              <a:t>Curse terminal </a:t>
            </a:r>
            <a:r>
              <a:rPr lang="en">
                <a:solidFill>
                  <a:schemeClr val="dk1"/>
                </a:solidFill>
              </a:rPr>
              <a:t>library</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GUI Using Tkinter</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Rich Libary (Fancy Terminal output)</a:t>
            </a:r>
            <a:endParaRPr>
              <a:solidFill>
                <a:schemeClr val="dk1"/>
              </a:solidFill>
            </a:endParaRPr>
          </a:p>
          <a:p>
            <a:pPr indent="-334327" lvl="0" marL="457200" rtl="0" algn="l">
              <a:spcBef>
                <a:spcPts val="0"/>
              </a:spcBef>
              <a:spcAft>
                <a:spcPts val="0"/>
              </a:spcAft>
              <a:buClr>
                <a:schemeClr val="dk1"/>
              </a:buClr>
              <a:buSzPct val="100000"/>
              <a:buAutoNum type="arabicParenR"/>
            </a:pPr>
            <a:r>
              <a:rPr lang="en">
                <a:solidFill>
                  <a:schemeClr val="dk1"/>
                </a:solidFill>
              </a:rPr>
              <a:t>TUI for Textures</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This?</a:t>
            </a:r>
            <a:endParaRPr/>
          </a:p>
        </p:txBody>
      </p:sp>
      <p:sp>
        <p:nvSpPr>
          <p:cNvPr id="60" name="Google Shape;60;p14"/>
          <p:cNvSpPr txBox="1"/>
          <p:nvPr>
            <p:ph idx="1" type="body"/>
          </p:nvPr>
        </p:nvSpPr>
        <p:spPr>
          <a:xfrm>
            <a:off x="311700" y="1152475"/>
            <a:ext cx="2834100" cy="476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This is a </a:t>
            </a:r>
            <a:r>
              <a:rPr lang="en">
                <a:solidFill>
                  <a:schemeClr val="dk1"/>
                </a:solidFill>
              </a:rPr>
              <a:t>twitch</a:t>
            </a:r>
            <a:r>
              <a:rPr lang="en">
                <a:solidFill>
                  <a:schemeClr val="dk1"/>
                </a:solidFill>
              </a:rPr>
              <a:t> stream…</a:t>
            </a:r>
            <a:endParaRPr>
              <a:solidFill>
                <a:schemeClr val="dk1"/>
              </a:solidFill>
            </a:endParaRPr>
          </a:p>
        </p:txBody>
      </p:sp>
      <p:pic>
        <p:nvPicPr>
          <p:cNvPr id="61" name="Google Shape;61;p14"/>
          <p:cNvPicPr preferRelativeResize="0"/>
          <p:nvPr/>
        </p:nvPicPr>
        <p:blipFill>
          <a:blip r:embed="rId3">
            <a:alphaModFix/>
          </a:blip>
          <a:stretch>
            <a:fillRect/>
          </a:stretch>
        </p:blipFill>
        <p:spPr>
          <a:xfrm>
            <a:off x="3046100" y="731400"/>
            <a:ext cx="5750753" cy="320952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 API Key Use Expensive? </a:t>
            </a:r>
            <a:endParaRPr/>
          </a:p>
        </p:txBody>
      </p:sp>
      <p:sp>
        <p:nvSpPr>
          <p:cNvPr id="185" name="Google Shape;185;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47500"/>
          </a:bodyPr>
          <a:lstStyle/>
          <a:p>
            <a:pPr indent="0" lvl="0" marL="0" rtl="0" algn="l">
              <a:spcBef>
                <a:spcPts val="0"/>
              </a:spcBef>
              <a:spcAft>
                <a:spcPts val="0"/>
              </a:spcAft>
              <a:buNone/>
            </a:pPr>
            <a:r>
              <a:rPr lang="en">
                <a:solidFill>
                  <a:schemeClr val="dk1"/>
                </a:solidFill>
              </a:rPr>
              <a:t>No! From the price breakdown it seems </a:t>
            </a:r>
            <a:r>
              <a:rPr lang="en">
                <a:solidFill>
                  <a:schemeClr val="dk1"/>
                </a:solidFill>
              </a:rPr>
              <a:t>relatively</a:t>
            </a:r>
            <a:r>
              <a:rPr lang="en">
                <a:solidFill>
                  <a:schemeClr val="dk1"/>
                </a:solidFill>
              </a:rPr>
              <a:t> cheap, wth the best API (Version) being roughly twice the price of the cheapest API (Version).</a:t>
            </a:r>
            <a:endParaRPr>
              <a:solidFill>
                <a:schemeClr val="dk1"/>
              </a:solidFill>
            </a:endParaRPr>
          </a:p>
          <a:p>
            <a:pPr indent="0" lvl="0" marL="0" rtl="0" algn="l">
              <a:spcBef>
                <a:spcPts val="1200"/>
              </a:spcBef>
              <a:spcAft>
                <a:spcPts val="0"/>
              </a:spcAft>
              <a:buNone/>
            </a:pPr>
            <a:r>
              <a:rPr lang="en">
                <a:solidFill>
                  <a:schemeClr val="dk1"/>
                </a:solidFill>
              </a:rPr>
              <a:t>(1000 tokens is roughly 750 words)</a:t>
            </a:r>
            <a:endParaRPr>
              <a:solidFill>
                <a:schemeClr val="dk1"/>
              </a:solidFill>
            </a:endParaRPr>
          </a:p>
          <a:p>
            <a:pPr indent="0" lvl="0" marL="0" rtl="0" algn="l">
              <a:spcBef>
                <a:spcPts val="1200"/>
              </a:spcBef>
              <a:spcAft>
                <a:spcPts val="0"/>
              </a:spcAft>
              <a:buNone/>
            </a:pPr>
            <a:r>
              <a:rPr lang="en">
                <a:solidFill>
                  <a:schemeClr val="dk1"/>
                </a:solidFill>
              </a:rPr>
              <a:t>250,000 words Divided by 750  = 333.3 (</a:t>
            </a:r>
            <a:r>
              <a:rPr lang="en">
                <a:solidFill>
                  <a:schemeClr val="dk1"/>
                </a:solidFill>
              </a:rPr>
              <a:t>Recurring</a:t>
            </a:r>
            <a:r>
              <a:rPr lang="en">
                <a:solidFill>
                  <a:schemeClr val="dk1"/>
                </a:solidFill>
              </a:rPr>
              <a:t>)</a:t>
            </a:r>
            <a:endParaRPr>
              <a:solidFill>
                <a:schemeClr val="dk1"/>
              </a:solidFill>
            </a:endParaRPr>
          </a:p>
          <a:p>
            <a:pPr indent="0" lvl="0" marL="0" rtl="0" algn="l">
              <a:spcBef>
                <a:spcPts val="1200"/>
              </a:spcBef>
              <a:spcAft>
                <a:spcPts val="0"/>
              </a:spcAft>
              <a:buNone/>
            </a:pPr>
            <a:r>
              <a:rPr lang="en">
                <a:solidFill>
                  <a:schemeClr val="dk1"/>
                </a:solidFill>
              </a:rPr>
              <a:t>333.3 X 1000  </a:t>
            </a:r>
            <a:endParaRPr>
              <a:solidFill>
                <a:schemeClr val="dk1"/>
              </a:solidFill>
            </a:endParaRPr>
          </a:p>
          <a:p>
            <a:pPr indent="0" lvl="0" marL="0" rtl="0" algn="l">
              <a:spcBef>
                <a:spcPts val="1200"/>
              </a:spcBef>
              <a:spcAft>
                <a:spcPts val="0"/>
              </a:spcAft>
              <a:buNone/>
            </a:pPr>
            <a:r>
              <a:rPr lang="en">
                <a:solidFill>
                  <a:schemeClr val="dk1"/>
                </a:solidFill>
              </a:rPr>
              <a:t>$3.3 Div 1000 = 0.003 </a:t>
            </a:r>
            <a:r>
              <a:rPr lang="en">
                <a:solidFill>
                  <a:schemeClr val="dk1"/>
                </a:solidFill>
              </a:rPr>
              <a:t>Recurring</a:t>
            </a:r>
            <a:endParaRPr>
              <a:solidFill>
                <a:schemeClr val="dk1"/>
              </a:solidFill>
            </a:endParaRPr>
          </a:p>
          <a:p>
            <a:pPr indent="0" lvl="0" marL="0" rtl="0" algn="l">
              <a:spcBef>
                <a:spcPts val="1200"/>
              </a:spcBef>
              <a:spcAft>
                <a:spcPts val="0"/>
              </a:spcAft>
              <a:buNone/>
            </a:pPr>
            <a:r>
              <a:rPr lang="en">
                <a:solidFill>
                  <a:schemeClr val="dk1"/>
                </a:solidFill>
              </a:rPr>
              <a:t>So 250k words works out to roughly $3 in cost</a:t>
            </a:r>
            <a:endParaRPr>
              <a:solidFill>
                <a:schemeClr val="dk1"/>
              </a:solidFill>
            </a:endParaRPr>
          </a:p>
          <a:p>
            <a:pPr indent="0" lvl="0" marL="0" rtl="0" algn="l">
              <a:spcBef>
                <a:spcPts val="1200"/>
              </a:spcBef>
              <a:spcAft>
                <a:spcPts val="0"/>
              </a:spcAft>
              <a:buNone/>
            </a:pPr>
            <a:r>
              <a:rPr lang="en">
                <a:solidFill>
                  <a:schemeClr val="dk1"/>
                </a:solidFill>
              </a:rPr>
              <a:t>(Cost Estimate for GPT4 - Turbo (Most expensive))</a:t>
            </a:r>
            <a:endParaRPr>
              <a:solidFill>
                <a:schemeClr val="dk1"/>
              </a:solidFill>
            </a:endParaRPr>
          </a:p>
          <a:p>
            <a:pPr indent="0" lvl="0" marL="0" rtl="0" algn="l">
              <a:spcBef>
                <a:spcPts val="1200"/>
              </a:spcBef>
              <a:spcAft>
                <a:spcPts val="0"/>
              </a:spcAft>
              <a:buNone/>
            </a:pPr>
            <a:r>
              <a:rPr lang="en">
                <a:solidFill>
                  <a:schemeClr val="dk1"/>
                </a:solidFill>
              </a:rPr>
              <a:t>Lets double the input cost to give a rough minimal idea on how much both input and output cost would be. Roughly $6 but lets call it $7 to be safe.</a:t>
            </a:r>
            <a:endParaRPr>
              <a:solidFill>
                <a:schemeClr val="dk1"/>
              </a:solidFill>
            </a:endParaRPr>
          </a:p>
          <a:p>
            <a:pPr indent="0" lvl="0" marL="0" rtl="0" algn="l">
              <a:spcBef>
                <a:spcPts val="1200"/>
              </a:spcBef>
              <a:spcAft>
                <a:spcPts val="0"/>
              </a:spcAft>
              <a:buNone/>
            </a:pPr>
            <a:r>
              <a:rPr lang="en">
                <a:solidFill>
                  <a:schemeClr val="dk1"/>
                </a:solidFill>
              </a:rPr>
              <a:t>At (current exchange rate) $7 = £5.36. So that’s roughly £5.36 for 250k words for both input AND output Each, meaning this is very cheap in all fairness</a:t>
            </a:r>
            <a:endParaRPr>
              <a:solidFill>
                <a:schemeClr val="dk1"/>
              </a:solidFill>
            </a:endParaRPr>
          </a:p>
          <a:p>
            <a:pPr indent="0" lvl="0" marL="0" rtl="0" algn="l">
              <a:spcBef>
                <a:spcPts val="1200"/>
              </a:spcBef>
              <a:spcAft>
                <a:spcPts val="1200"/>
              </a:spcAft>
              <a:buNone/>
            </a:pPr>
            <a:r>
              <a:rPr lang="en">
                <a:solidFill>
                  <a:schemeClr val="dk1"/>
                </a:solidFill>
              </a:rPr>
              <a:t>(“You might see around 300 to 1,000 messages per hour, depending on the level of engagement. If we assume an average of about 10 words per message, that would translate to roughly 3,000 to 10,000 words per hour. This can vary based on the streamer's style and how interactive they are with their audience.”) With my program we can control the amount of messages and output however.</a:t>
            </a:r>
            <a:endParaRPr>
              <a:solidFill>
                <a:schemeClr val="dk1"/>
              </a:solidFill>
            </a:endParaRPr>
          </a:p>
        </p:txBody>
      </p:sp>
      <p:pic>
        <p:nvPicPr>
          <p:cNvPr id="186" name="Google Shape;186;p32"/>
          <p:cNvPicPr preferRelativeResize="0"/>
          <p:nvPr/>
        </p:nvPicPr>
        <p:blipFill>
          <a:blip r:embed="rId3">
            <a:alphaModFix/>
          </a:blip>
          <a:stretch>
            <a:fillRect/>
          </a:stretch>
        </p:blipFill>
        <p:spPr>
          <a:xfrm>
            <a:off x="3284800" y="1498800"/>
            <a:ext cx="5547500" cy="1566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Customisation options planned</a:t>
            </a:r>
            <a:endParaRPr/>
          </a:p>
        </p:txBody>
      </p:sp>
      <p:sp>
        <p:nvSpPr>
          <p:cNvPr id="192" name="Google Shape;192;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Various text options (Font, size, color, bold, and ect)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Allow Screen Reading? (Yes Toggle box, Then drop down for each monitor)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Mic Input? (Yes, toggle (Uses default main mic)</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Api Version (Drop Down menu?)</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Stream Topic (Text input, guidelines will be found and </a:t>
            </a:r>
            <a:r>
              <a:rPr lang="en">
                <a:solidFill>
                  <a:schemeClr val="dk1"/>
                </a:solidFill>
              </a:rPr>
              <a:t>given in future)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Record game audio (Yes, Toggle box)</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4"/>
          <p:cNvSpPr txBox="1"/>
          <p:nvPr>
            <p:ph type="title"/>
          </p:nvPr>
        </p:nvSpPr>
        <p:spPr>
          <a:xfrm>
            <a:off x="2777400" y="2285400"/>
            <a:ext cx="3589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Any Final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537825" y="2020250"/>
            <a:ext cx="4459200" cy="1230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look at twitch chat, the backbone of any stream  </a:t>
            </a:r>
            <a:endParaRPr/>
          </a:p>
        </p:txBody>
      </p:sp>
      <p:pic>
        <p:nvPicPr>
          <p:cNvPr id="67" name="Google Shape;67;p15"/>
          <p:cNvPicPr preferRelativeResize="0"/>
          <p:nvPr/>
        </p:nvPicPr>
        <p:blipFill>
          <a:blip r:embed="rId3">
            <a:alphaModFix/>
          </a:blip>
          <a:stretch>
            <a:fillRect/>
          </a:stretch>
        </p:blipFill>
        <p:spPr>
          <a:xfrm>
            <a:off x="4865650" y="248225"/>
            <a:ext cx="1702941" cy="4838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Where did livestream chats come from?</a:t>
            </a:r>
            <a:endParaRPr/>
          </a:p>
        </p:txBody>
      </p:sp>
      <p:sp>
        <p:nvSpPr>
          <p:cNvPr id="73" name="Google Shape;73;p16"/>
          <p:cNvSpPr txBox="1"/>
          <p:nvPr>
            <p:ph idx="1" type="body"/>
          </p:nvPr>
        </p:nvSpPr>
        <p:spPr>
          <a:xfrm>
            <a:off x="311700" y="11371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900">
                <a:solidFill>
                  <a:schemeClr val="dk1"/>
                </a:solidFill>
              </a:rPr>
              <a:t>Live stream chat has its roots in early internet </a:t>
            </a:r>
            <a:r>
              <a:rPr lang="en" sz="900">
                <a:solidFill>
                  <a:schemeClr val="dk1"/>
                </a:solidFill>
              </a:rPr>
              <a:t>communication</a:t>
            </a:r>
            <a:r>
              <a:rPr lang="en" sz="900">
                <a:solidFill>
                  <a:schemeClr val="dk1"/>
                </a:solidFill>
              </a:rPr>
              <a:t> but became a key feature in live streaming platforms in the mid-2000s. Here’s a brief timeline:</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**2000s**: The concept of live video streaming began to take shape, with platforms like **Ustream** (founded in 2007) and **Justin.tv** (launched in 2007) pioneering the integration of chat features alongside live broadcasts. This allowed viewers to interact in real time, creating a more engaging experience.</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**2011**: Twitch was launched as a gaming-focused offshoot of Justin.tv. It quickly adopted live chat as a core feature, further enhancing community interaction during gaming streams.</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**2013**: Twitch became the leading platform for game streaming, amassing millions of users. The chat feature allowed for dynamic interactions, where viewers could discuss gameplay, ask questions, or share reactions in real time.</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**2015**: YouTube introduced its own live streaming capabilities, incorporating live chat features that enabled viewers to interact during broadcasts, similar to Twitch.</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**2016**: Facebook Live was launched, adding a chat component to its live video feature, further popularizing live interaction across social media platforms.</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 **2020**: With the rise of live streaming during the pandemic, platforms like TikTok introduced live features with chat options, making it easier for creators to connect with larger audiences.</a:t>
            </a:r>
            <a:endParaRPr sz="900">
              <a:solidFill>
                <a:schemeClr val="dk1"/>
              </a:solidFill>
            </a:endParaRPr>
          </a:p>
          <a:p>
            <a:pPr indent="0" lvl="0" marL="0" rtl="0" algn="l">
              <a:spcBef>
                <a:spcPts val="1200"/>
              </a:spcBef>
              <a:spcAft>
                <a:spcPts val="0"/>
              </a:spcAft>
              <a:buClr>
                <a:schemeClr val="dk1"/>
              </a:buClr>
              <a:buSzPts val="1100"/>
              <a:buFont typeface="Arial"/>
              <a:buNone/>
            </a:pPr>
            <a:r>
              <a:rPr lang="en" sz="900">
                <a:solidFill>
                  <a:schemeClr val="dk1"/>
                </a:solidFill>
              </a:rPr>
              <a:t>Live chat has since become a staple in live streaming across various platforms, fostering community engagement and making the viewing experience more interactive.</a:t>
            </a:r>
            <a:endParaRPr sz="900">
              <a:solidFill>
                <a:schemeClr val="dk1"/>
              </a:solidFill>
            </a:endParaRPr>
          </a:p>
          <a:p>
            <a:pPr indent="0" lvl="0" marL="0" rtl="0" algn="l">
              <a:spcBef>
                <a:spcPts val="1200"/>
              </a:spcBef>
              <a:spcAft>
                <a:spcPts val="1200"/>
              </a:spcAft>
              <a:buNone/>
            </a:pPr>
            <a:r>
              <a:t/>
            </a:r>
            <a:endParaRPr sz="9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streamer bounces off on said </a:t>
            </a:r>
            <a:r>
              <a:rPr lang="en"/>
              <a:t>twitch</a:t>
            </a:r>
            <a:r>
              <a:rPr lang="en"/>
              <a:t> chat</a:t>
            </a:r>
            <a:endParaRPr/>
          </a:p>
        </p:txBody>
      </p:sp>
      <p:sp>
        <p:nvSpPr>
          <p:cNvPr id="79" name="Google Shape;79;p17"/>
          <p:cNvSpPr txBox="1"/>
          <p:nvPr>
            <p:ph idx="1" type="body"/>
          </p:nvPr>
        </p:nvSpPr>
        <p:spPr>
          <a:xfrm>
            <a:off x="311700" y="1152475"/>
            <a:ext cx="3309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u="sng">
                <a:solidFill>
                  <a:schemeClr val="hlink"/>
                </a:solidFill>
                <a:hlinkClick r:id="rId3"/>
              </a:rPr>
              <a:t>https://www.youtube.com/watch?v=Xqdt6ZKqRDg&amp;pp=ygUfZG91ZyBkb3VnIGJlaW5nIHJvYXN0ZWQgYnkgY2hhdA%3D%3D</a:t>
            </a:r>
            <a:endParaRPr/>
          </a:p>
        </p:txBody>
      </p:sp>
      <p:pic>
        <p:nvPicPr>
          <p:cNvPr id="80" name="Google Shape;80;p17"/>
          <p:cNvPicPr preferRelativeResize="0"/>
          <p:nvPr/>
        </p:nvPicPr>
        <p:blipFill>
          <a:blip r:embed="rId4">
            <a:alphaModFix/>
          </a:blip>
          <a:stretch>
            <a:fillRect/>
          </a:stretch>
        </p:blipFill>
        <p:spPr>
          <a:xfrm>
            <a:off x="4107775" y="1152475"/>
            <a:ext cx="4331925" cy="243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Do We Want Twitch chat?</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0"/>
              </a:spcAft>
              <a:buClr>
                <a:schemeClr val="dk1"/>
              </a:buClr>
              <a:buSzPts val="1100"/>
              <a:buFont typeface="Arial"/>
              <a:buNone/>
            </a:pPr>
            <a:r>
              <a:rPr lang="en">
                <a:solidFill>
                  <a:schemeClr val="dk1"/>
                </a:solidFill>
              </a:rPr>
              <a:t>Twitch chat is an invaluable resource for streamers, creating an interactive atmosphere that enhances engagement for both viewers and streamers. This real-time interaction not only makes streams more dynamic but also adds an element of fun that can elevate the entire experience.</a:t>
            </a:r>
            <a:endParaRPr>
              <a:solidFill>
                <a:schemeClr val="dk1"/>
              </a:solidFill>
            </a:endParaRPr>
          </a:p>
          <a:p>
            <a:pPr indent="0" lvl="0" marL="0" rtl="0" algn="l">
              <a:spcBef>
                <a:spcPts val="1200"/>
              </a:spcBef>
              <a:spcAft>
                <a:spcPts val="0"/>
              </a:spcAft>
              <a:buClr>
                <a:schemeClr val="dk1"/>
              </a:buClr>
              <a:buSzPts val="1100"/>
              <a:buFont typeface="Arial"/>
              <a:buNone/>
            </a:pPr>
            <a:r>
              <a:rPr lang="en">
                <a:solidFill>
                  <a:schemeClr val="dk1"/>
                </a:solidFill>
              </a:rPr>
              <a:t>I’ve personally made the shift from streaming on Twitch to TikTok, and I’ve noticed a significant difference in the level of interaction I receive. Having a larger audience to engage with, even if it means enduring some playful roasting, has truly transformed my streams. It’s not just about the numbers; it’s about the lively exchanges and the shared laughs that make each session enjoyable and memorable.</a:t>
            </a:r>
            <a:endParaRPr>
              <a:solidFill>
                <a:schemeClr val="dk1"/>
              </a:solidFill>
            </a:endParaRPr>
          </a:p>
          <a:p>
            <a:pPr indent="0" lvl="0" marL="0" rtl="0" algn="l">
              <a:spcBef>
                <a:spcPts val="1200"/>
              </a:spcBef>
              <a:spcAft>
                <a:spcPts val="1200"/>
              </a:spcAft>
              <a:buNone/>
            </a:pPr>
            <a:r>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For context </a:t>
            </a:r>
            <a:r>
              <a:rPr lang="en" sz="2120"/>
              <a:t>let's</a:t>
            </a:r>
            <a:r>
              <a:rPr lang="en" sz="2120"/>
              <a:t> have a look at a streamer who has no chat to bounce off of, like the </a:t>
            </a:r>
            <a:r>
              <a:rPr lang="en" sz="2120"/>
              <a:t>previous</a:t>
            </a:r>
            <a:r>
              <a:rPr lang="en" sz="2120"/>
              <a:t> example</a:t>
            </a:r>
            <a:endParaRPr sz="2120"/>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u="sng">
                <a:solidFill>
                  <a:schemeClr val="hlink"/>
                </a:solidFill>
                <a:hlinkClick r:id="rId3"/>
              </a:rPr>
              <a:t>https://youtu.be/Pc7sarm4uNs?t=357</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solidFill>
                  <a:schemeClr val="dk1"/>
                </a:solidFill>
              </a:rPr>
              <a:t>Do you see how boring it is in </a:t>
            </a:r>
            <a:r>
              <a:rPr lang="en">
                <a:solidFill>
                  <a:schemeClr val="dk1"/>
                </a:solidFill>
              </a:rPr>
              <a:t>comparison</a:t>
            </a:r>
            <a:r>
              <a:rPr lang="en">
                <a:solidFill>
                  <a:schemeClr val="dk1"/>
                </a:solidFill>
              </a:rPr>
              <a:t>?</a:t>
            </a:r>
            <a:endParaRPr>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400"/>
              </a:spcBef>
              <a:spcAft>
                <a:spcPts val="0"/>
              </a:spcAft>
              <a:buClr>
                <a:schemeClr val="dk1"/>
              </a:buClr>
              <a:buSzPct val="84615"/>
              <a:buFont typeface="Arial"/>
              <a:buNone/>
            </a:pPr>
            <a:r>
              <a:rPr b="1" lang="en" sz="1300"/>
              <a:t>Key Insights on having an Active Twitch Chat</a:t>
            </a:r>
            <a:endParaRPr b="1" sz="1300"/>
          </a:p>
          <a:p>
            <a:pPr indent="0" lvl="0" marL="0" rtl="0" algn="l">
              <a:spcBef>
                <a:spcPts val="400"/>
              </a:spcBef>
              <a:spcAft>
                <a:spcPts val="0"/>
              </a:spcAft>
              <a:buNone/>
            </a:pPr>
            <a:r>
              <a:t/>
            </a:r>
            <a:endParaRPr b="1" sz="1300"/>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10000"/>
          </a:bodyPr>
          <a:lstStyle/>
          <a:p>
            <a:pPr indent="-287972" lvl="0" marL="457200" rtl="0" algn="l">
              <a:spcBef>
                <a:spcPts val="1200"/>
              </a:spcBef>
              <a:spcAft>
                <a:spcPts val="0"/>
              </a:spcAft>
              <a:buClr>
                <a:schemeClr val="dk1"/>
              </a:buClr>
              <a:buSzPct val="100000"/>
              <a:buChar char="●"/>
            </a:pPr>
            <a:r>
              <a:rPr b="1" lang="en" sz="1100">
                <a:solidFill>
                  <a:schemeClr val="dk1"/>
                </a:solidFill>
              </a:rPr>
              <a:t>Viewer Retention</a:t>
            </a:r>
            <a:r>
              <a:rPr lang="en" sz="1100">
                <a:solidFill>
                  <a:schemeClr val="dk1"/>
                </a:solidFill>
              </a:rPr>
              <a:t>: Streams with active chats have 30% higher average watch times compared to those without (Streamlabs, 2020).</a:t>
            </a:r>
            <a:endParaRPr sz="1100">
              <a:solidFill>
                <a:schemeClr val="dk1"/>
              </a:solidFill>
            </a:endParaRPr>
          </a:p>
          <a:p>
            <a:pPr indent="-287972" lvl="0" marL="457200" rtl="0" algn="l">
              <a:spcBef>
                <a:spcPts val="0"/>
              </a:spcBef>
              <a:spcAft>
                <a:spcPts val="0"/>
              </a:spcAft>
              <a:buClr>
                <a:schemeClr val="dk1"/>
              </a:buClr>
              <a:buSzPct val="100000"/>
              <a:buChar char="●"/>
            </a:pPr>
            <a:r>
              <a:rPr b="1" lang="en" sz="1100">
                <a:solidFill>
                  <a:schemeClr val="dk1"/>
                </a:solidFill>
              </a:rPr>
              <a:t>Increased Support</a:t>
            </a:r>
            <a:r>
              <a:rPr lang="en" sz="1100">
                <a:solidFill>
                  <a:schemeClr val="dk1"/>
                </a:solidFill>
              </a:rPr>
              <a:t>: Streamers with engaging chats receive 50% more donations and subscriptions (Newzoo, 2021).</a:t>
            </a:r>
            <a:endParaRPr sz="1100">
              <a:solidFill>
                <a:schemeClr val="dk1"/>
              </a:solidFill>
            </a:endParaRPr>
          </a:p>
          <a:p>
            <a:pPr indent="-287972" lvl="0" marL="457200" rtl="0" algn="l">
              <a:spcBef>
                <a:spcPts val="0"/>
              </a:spcBef>
              <a:spcAft>
                <a:spcPts val="0"/>
              </a:spcAft>
              <a:buClr>
                <a:schemeClr val="dk1"/>
              </a:buClr>
              <a:buSzPct val="100000"/>
              <a:buChar char="●"/>
            </a:pPr>
            <a:r>
              <a:rPr b="1" lang="en" sz="1100">
                <a:solidFill>
                  <a:schemeClr val="dk1"/>
                </a:solidFill>
              </a:rPr>
              <a:t>Community Growth</a:t>
            </a:r>
            <a:r>
              <a:rPr lang="en" sz="1100">
                <a:solidFill>
                  <a:schemeClr val="dk1"/>
                </a:solidFill>
              </a:rPr>
              <a:t>: Channels with regular chat interaction see a 40% increase in followers over three months (TwitchTracker).</a:t>
            </a:r>
            <a:endParaRPr sz="1100">
              <a:solidFill>
                <a:schemeClr val="dk1"/>
              </a:solidFill>
            </a:endParaRPr>
          </a:p>
          <a:p>
            <a:pPr indent="-287972" lvl="0" marL="457200" rtl="0" algn="l">
              <a:spcBef>
                <a:spcPts val="0"/>
              </a:spcBef>
              <a:spcAft>
                <a:spcPts val="0"/>
              </a:spcAft>
              <a:buClr>
                <a:schemeClr val="dk1"/>
              </a:buClr>
              <a:buSzPct val="100000"/>
              <a:buChar char="●"/>
            </a:pPr>
            <a:r>
              <a:rPr b="1" lang="en" sz="1100">
                <a:solidFill>
                  <a:schemeClr val="dk1"/>
                </a:solidFill>
              </a:rPr>
              <a:t>Real-Time Feedback</a:t>
            </a:r>
            <a:r>
              <a:rPr lang="en" sz="1100">
                <a:solidFill>
                  <a:schemeClr val="dk1"/>
                </a:solidFill>
              </a:rPr>
              <a:t>: Streamers interacting with chat create a more personalized experience, leading to higher viewer satisfaction (International Journal of Human-Computer Interaction).</a:t>
            </a:r>
            <a:endParaRPr sz="1100">
              <a:solidFill>
                <a:schemeClr val="dk1"/>
              </a:solidFill>
            </a:endParaRPr>
          </a:p>
          <a:p>
            <a:pPr indent="-287972" lvl="0" marL="457200" rtl="0" algn="l">
              <a:spcBef>
                <a:spcPts val="0"/>
              </a:spcBef>
              <a:spcAft>
                <a:spcPts val="0"/>
              </a:spcAft>
              <a:buClr>
                <a:schemeClr val="dk1"/>
              </a:buClr>
              <a:buSzPct val="100000"/>
              <a:buChar char="●"/>
            </a:pPr>
            <a:r>
              <a:rPr b="1" lang="en" sz="1100">
                <a:solidFill>
                  <a:schemeClr val="dk1"/>
                </a:solidFill>
              </a:rPr>
              <a:t>Enhanced Enjoyment</a:t>
            </a:r>
            <a:r>
              <a:rPr lang="en" sz="1100">
                <a:solidFill>
                  <a:schemeClr val="dk1"/>
                </a:solidFill>
              </a:rPr>
              <a:t>: 68% of Twitch users cite chat interaction as a key factor in their enjoyment of streams (Statista, 2021).</a:t>
            </a:r>
            <a:endParaRPr sz="1100">
              <a:solidFill>
                <a:schemeClr val="dk1"/>
              </a:solidFill>
            </a:endParaRPr>
          </a:p>
          <a:p>
            <a:pPr indent="-287972" lvl="0" marL="457200" rtl="0" algn="l">
              <a:spcBef>
                <a:spcPts val="0"/>
              </a:spcBef>
              <a:spcAft>
                <a:spcPts val="0"/>
              </a:spcAft>
              <a:buClr>
                <a:schemeClr val="dk1"/>
              </a:buClr>
              <a:buSzPct val="100000"/>
              <a:buChar char="●"/>
            </a:pPr>
            <a:r>
              <a:rPr b="1" lang="en" sz="1100">
                <a:solidFill>
                  <a:schemeClr val="dk1"/>
                </a:solidFill>
              </a:rPr>
              <a:t>Popularity and Exposure</a:t>
            </a:r>
            <a:r>
              <a:rPr lang="en" sz="1100">
                <a:solidFill>
                  <a:schemeClr val="dk1"/>
                </a:solidFill>
              </a:rPr>
              <a:t>: Active chat engagement can improve a channel’s ranking and visibility on the platform (TwitchMetrics).</a:t>
            </a:r>
            <a:endParaRPr sz="1100">
              <a:solidFill>
                <a:schemeClr val="dk1"/>
              </a:solidFill>
            </a:endParaRPr>
          </a:p>
          <a:p>
            <a:pPr indent="0" lvl="0" marL="0" rtl="0" algn="l">
              <a:spcBef>
                <a:spcPts val="1400"/>
              </a:spcBef>
              <a:spcAft>
                <a:spcPts val="0"/>
              </a:spcAft>
              <a:buClr>
                <a:schemeClr val="dk1"/>
              </a:buClr>
              <a:buSzPct val="84615"/>
              <a:buFont typeface="Arial"/>
              <a:buNone/>
            </a:pPr>
            <a:r>
              <a:rPr b="1" lang="en" sz="1300">
                <a:solidFill>
                  <a:schemeClr val="dk1"/>
                </a:solidFill>
              </a:rPr>
              <a:t>References</a:t>
            </a:r>
            <a:endParaRPr b="1" sz="1300">
              <a:solidFill>
                <a:schemeClr val="dk1"/>
              </a:solidFill>
            </a:endParaRPr>
          </a:p>
          <a:p>
            <a:pPr indent="-287972" lvl="0" marL="457200" rtl="0" algn="l">
              <a:spcBef>
                <a:spcPts val="1200"/>
              </a:spcBef>
              <a:spcAft>
                <a:spcPts val="0"/>
              </a:spcAft>
              <a:buClr>
                <a:schemeClr val="dk1"/>
              </a:buClr>
              <a:buSzPct val="100000"/>
              <a:buChar char="●"/>
            </a:pPr>
            <a:r>
              <a:rPr lang="en" sz="1100">
                <a:solidFill>
                  <a:schemeClr val="dk1"/>
                </a:solidFill>
              </a:rPr>
              <a:t>Streamlabs. (2020). </a:t>
            </a:r>
            <a:r>
              <a:rPr i="1" lang="en" sz="1100">
                <a:solidFill>
                  <a:schemeClr val="dk1"/>
                </a:solidFill>
              </a:rPr>
              <a:t>State of the Stream Report</a:t>
            </a:r>
            <a:r>
              <a:rPr lang="en" sz="1100">
                <a:solidFill>
                  <a:schemeClr val="dk1"/>
                </a:solidFill>
              </a:rPr>
              <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Newzoo. (2021). </a:t>
            </a:r>
            <a:r>
              <a:rPr i="1" lang="en" sz="1100">
                <a:solidFill>
                  <a:schemeClr val="dk1"/>
                </a:solidFill>
              </a:rPr>
              <a:t>Global Esports Market Report</a:t>
            </a:r>
            <a:r>
              <a:rPr lang="en" sz="1100">
                <a:solidFill>
                  <a:schemeClr val="dk1"/>
                </a:solidFill>
              </a:rPr>
              <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TwitchTracker. </a:t>
            </a:r>
            <a:r>
              <a:rPr i="1" lang="en" sz="1100">
                <a:solidFill>
                  <a:schemeClr val="dk1"/>
                </a:solidFill>
              </a:rPr>
              <a:t>Twitch Channel Statistics</a:t>
            </a:r>
            <a:r>
              <a:rPr lang="en" sz="1100">
                <a:solidFill>
                  <a:schemeClr val="dk1"/>
                </a:solidFill>
              </a:rPr>
              <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The International Journal of Human-Computer Interaction. </a:t>
            </a:r>
            <a:r>
              <a:rPr i="1" lang="en" sz="1100">
                <a:solidFill>
                  <a:schemeClr val="dk1"/>
                </a:solidFill>
              </a:rPr>
              <a:t>Viewer Interaction in Live Streaming</a:t>
            </a:r>
            <a:r>
              <a:rPr lang="en" sz="1100">
                <a:solidFill>
                  <a:schemeClr val="dk1"/>
                </a:solidFill>
              </a:rPr>
              <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Statista. (2021). </a:t>
            </a:r>
            <a:r>
              <a:rPr i="1" lang="en" sz="1100">
                <a:solidFill>
                  <a:schemeClr val="dk1"/>
                </a:solidFill>
              </a:rPr>
              <a:t>Twitch User Engagement Survey</a:t>
            </a:r>
            <a:r>
              <a:rPr lang="en" sz="1100">
                <a:solidFill>
                  <a:schemeClr val="dk1"/>
                </a:solidFill>
              </a:rPr>
              <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TwitchMetrics. </a:t>
            </a:r>
            <a:r>
              <a:rPr i="1" lang="en" sz="1100">
                <a:solidFill>
                  <a:schemeClr val="dk1"/>
                </a:solidFill>
              </a:rPr>
              <a:t>Channel Growth Statistics</a:t>
            </a:r>
            <a:r>
              <a:rPr lang="en" sz="1100">
                <a:solidFill>
                  <a:schemeClr val="dk1"/>
                </a:solidFill>
              </a:rPr>
              <a:t>.</a:t>
            </a:r>
            <a:endParaRPr sz="1100">
              <a:solidFill>
                <a:schemeClr val="dk1"/>
              </a:solidFill>
            </a:endParaRPr>
          </a:p>
          <a:p>
            <a:pPr indent="0" lvl="0" marL="0" rtl="0" algn="l">
              <a:spcBef>
                <a:spcPts val="1200"/>
              </a:spcBef>
              <a:spcAft>
                <a:spcPts val="0"/>
              </a:spcAft>
              <a:buClr>
                <a:schemeClr val="dk1"/>
              </a:buClr>
              <a:buSzPct val="100000"/>
              <a:buFont typeface="Arial"/>
              <a:buNone/>
            </a:pPr>
            <a:r>
              <a:rPr lang="en" sz="1100">
                <a:solidFill>
                  <a:schemeClr val="dk1"/>
                </a:solidFill>
              </a:rPr>
              <a:t>This information highlights the significant benefits of having an active chat during Twitch streams, supporting better viewer engagement and overall success.</a:t>
            </a:r>
            <a:endParaRPr sz="1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Make A Real Time AI Based Replacement?</a:t>
            </a:r>
            <a:endParaRPr/>
          </a:p>
        </p:txBody>
      </p:sp>
      <p:sp>
        <p:nvSpPr>
          <p:cNvPr id="104" name="Google Shape;104;p21"/>
          <p:cNvSpPr txBox="1"/>
          <p:nvPr>
            <p:ph idx="1" type="body"/>
          </p:nvPr>
        </p:nvSpPr>
        <p:spPr>
          <a:xfrm>
            <a:off x="215875" y="1160150"/>
            <a:ext cx="2964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Using ChatGPT API (Python)</a:t>
            </a:r>
            <a:endParaRPr>
              <a:solidFill>
                <a:schemeClr val="dk1"/>
              </a:solidFill>
            </a:endParaRPr>
          </a:p>
          <a:p>
            <a:pPr indent="0" lvl="0" marL="0" rtl="0" algn="l">
              <a:spcBef>
                <a:spcPts val="1200"/>
              </a:spcBef>
              <a:spcAft>
                <a:spcPts val="1200"/>
              </a:spcAft>
              <a:buNone/>
            </a:pPr>
            <a:r>
              <a:rPr lang="en">
                <a:solidFill>
                  <a:schemeClr val="dk1"/>
                </a:solidFill>
              </a:rPr>
              <a:t>There are various versions of ChatGPT, so we will </a:t>
            </a:r>
            <a:r>
              <a:rPr lang="en">
                <a:solidFill>
                  <a:schemeClr val="dk1"/>
                </a:solidFill>
              </a:rPr>
              <a:t>discuss</a:t>
            </a:r>
            <a:r>
              <a:rPr lang="en">
                <a:solidFill>
                  <a:schemeClr val="dk1"/>
                </a:solidFill>
              </a:rPr>
              <a:t> this </a:t>
            </a:r>
            <a:r>
              <a:rPr lang="en">
                <a:solidFill>
                  <a:schemeClr val="dk1"/>
                </a:solidFill>
              </a:rPr>
              <a:t>aspect</a:t>
            </a:r>
            <a:r>
              <a:rPr lang="en">
                <a:solidFill>
                  <a:schemeClr val="dk1"/>
                </a:solidFill>
              </a:rPr>
              <a:t> later on in this presentation</a:t>
            </a:r>
            <a:endParaRPr>
              <a:solidFill>
                <a:schemeClr val="dk1"/>
              </a:solidFill>
            </a:endParaRPr>
          </a:p>
        </p:txBody>
      </p:sp>
      <p:pic>
        <p:nvPicPr>
          <p:cNvPr id="105" name="Google Shape;105;p21"/>
          <p:cNvPicPr preferRelativeResize="0"/>
          <p:nvPr/>
        </p:nvPicPr>
        <p:blipFill>
          <a:blip r:embed="rId3">
            <a:alphaModFix/>
          </a:blip>
          <a:stretch>
            <a:fillRect/>
          </a:stretch>
        </p:blipFill>
        <p:spPr>
          <a:xfrm>
            <a:off x="3312175" y="979400"/>
            <a:ext cx="5276101" cy="3209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